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1" r:id="rId4"/>
    <p:sldId id="272" r:id="rId5"/>
    <p:sldId id="273" r:id="rId6"/>
    <p:sldId id="275" r:id="rId7"/>
    <p:sldId id="282" r:id="rId8"/>
    <p:sldId id="277" r:id="rId9"/>
    <p:sldId id="276" r:id="rId10"/>
    <p:sldId id="270" r:id="rId11"/>
    <p:sldId id="280" r:id="rId12"/>
    <p:sldId id="281" r:id="rId13"/>
    <p:sldId id="285" r:id="rId14"/>
    <p:sldId id="283" r:id="rId15"/>
    <p:sldId id="286" r:id="rId16"/>
    <p:sldId id="287" r:id="rId17"/>
    <p:sldId id="288" r:id="rId18"/>
    <p:sldId id="289" r:id="rId19"/>
    <p:sldId id="274" r:id="rId20"/>
    <p:sldId id="290" r:id="rId21"/>
    <p:sldId id="291" r:id="rId22"/>
    <p:sldId id="293" r:id="rId23"/>
    <p:sldId id="294" r:id="rId24"/>
    <p:sldId id="295" r:id="rId25"/>
    <p:sldId id="296" r:id="rId26"/>
    <p:sldId id="297" r:id="rId27"/>
    <p:sldId id="299" r:id="rId28"/>
    <p:sldId id="300" r:id="rId29"/>
    <p:sldId id="301" r:id="rId30"/>
    <p:sldId id="302" r:id="rId31"/>
    <p:sldId id="303" r:id="rId32"/>
    <p:sldId id="335" r:id="rId33"/>
    <p:sldId id="304" r:id="rId34"/>
    <p:sldId id="305" r:id="rId35"/>
    <p:sldId id="338" r:id="rId36"/>
    <p:sldId id="306" r:id="rId37"/>
    <p:sldId id="307" r:id="rId38"/>
    <p:sldId id="337" r:id="rId39"/>
    <p:sldId id="308" r:id="rId40"/>
    <p:sldId id="309" r:id="rId41"/>
    <p:sldId id="310" r:id="rId42"/>
    <p:sldId id="311" r:id="rId43"/>
    <p:sldId id="312" r:id="rId44"/>
    <p:sldId id="329" r:id="rId45"/>
    <p:sldId id="313" r:id="rId46"/>
    <p:sldId id="314" r:id="rId47"/>
    <p:sldId id="330" r:id="rId48"/>
    <p:sldId id="331" r:id="rId49"/>
    <p:sldId id="332" r:id="rId50"/>
    <p:sldId id="315" r:id="rId51"/>
    <p:sldId id="326" r:id="rId52"/>
    <p:sldId id="327" r:id="rId53"/>
    <p:sldId id="333" r:id="rId54"/>
    <p:sldId id="328" r:id="rId55"/>
    <p:sldId id="325" r:id="rId56"/>
    <p:sldId id="318" r:id="rId57"/>
    <p:sldId id="319" r:id="rId58"/>
    <p:sldId id="320" r:id="rId59"/>
    <p:sldId id="321" r:id="rId60"/>
    <p:sldId id="322" r:id="rId61"/>
    <p:sldId id="336" r:id="rId62"/>
    <p:sldId id="259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1" d="100"/>
          <a:sy n="121" d="100"/>
        </p:scale>
        <p:origin x="-32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Identify requirements</a:t>
          </a:r>
          <a:endParaRPr lang="en-US" dirty="0"/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Build &amp; Compose</a:t>
          </a:r>
          <a:endParaRPr lang="en-US" dirty="0"/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Publish &amp; Provision</a:t>
          </a:r>
          <a:endParaRPr lang="en-US" dirty="0"/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Integrate &amp; Deploy</a:t>
          </a:r>
          <a:endParaRPr lang="en-US" dirty="0"/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Secure &amp; Manage</a:t>
          </a:r>
          <a:endParaRPr lang="en-US" dirty="0"/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62CF1-3F40-094A-AE1E-1436A2C325B5}" type="pres">
      <dgm:prSet presAssocID="{77680C44-DB63-994D-B289-8B31B0AA3F1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7D05478-14AF-494B-A71B-4B46FC412210}" type="pres">
      <dgm:prSet presAssocID="{77680C44-DB63-994D-B289-8B31B0AA3F1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D1868-2DED-A34A-85F6-FAB33C66AA74}" type="pres">
      <dgm:prSet presAssocID="{2935D113-F3EA-2446-8437-71214546E90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A8EE73C-3772-DB45-B237-2548C34AAF74}" type="pres">
      <dgm:prSet presAssocID="{2935D113-F3EA-2446-8437-71214546E904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A3177-4496-DA4D-BA28-BF46D94CB67C}" type="pres">
      <dgm:prSet presAssocID="{2B6B3040-601F-0F42-9E6A-D576F24F957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EDB32F3-2421-7C46-A970-238F27F2ED0D}" type="pres">
      <dgm:prSet presAssocID="{2B6B3040-601F-0F42-9E6A-D576F24F957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2A207-B051-3B48-8AF8-FED7C583FA96}" type="pres">
      <dgm:prSet presAssocID="{D2648A35-789D-C84D-ABB9-CEB422EBE7B6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A3179EA-B0AF-874E-BD17-5193D3C3565A}" type="pres">
      <dgm:prSet presAssocID="{D2648A35-789D-C84D-ABB9-CEB422EBE7B6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2EE73-B0A5-9549-981E-092A9EE69CB7}" type="pres">
      <dgm:prSet presAssocID="{741C3A64-7ECB-0A4F-A0FA-C712D76C327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5D1C777-D3A5-3447-8FA2-1C53334811D4}" type="pres">
      <dgm:prSet presAssocID="{741C3A64-7ECB-0A4F-A0FA-C712D76C327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Identify requirements</a:t>
          </a:r>
          <a:endParaRPr lang="en-US" sz="1200" kern="1200" dirty="0"/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Modeling</a:t>
          </a:r>
          <a:endParaRPr lang="en-US" sz="1200" kern="1200" dirty="0"/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 &amp; Compose</a:t>
          </a:r>
          <a:endParaRPr lang="en-US" sz="1200" kern="1200" dirty="0"/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 &amp; Provision</a:t>
          </a:r>
          <a:endParaRPr lang="en-US" sz="1200" kern="1200" dirty="0"/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Integrate &amp; Deploy</a:t>
          </a:r>
          <a:endParaRPr lang="en-US" sz="1200" kern="1200" dirty="0"/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Secure &amp; Manage</a:t>
          </a:r>
          <a:endParaRPr lang="en-US" sz="1200" kern="1200" dirty="0"/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12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887" y="3886200"/>
            <a:ext cx="3241112" cy="21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2677656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b="1" dirty="0" err="1" smtClean="0">
                <a:solidFill>
                  <a:srgbClr val="FFFFFF"/>
                </a:solidFill>
                <a:latin typeface="+mn-lt"/>
              </a:rPr>
              <a:t>DevOps</a:t>
            </a:r>
            <a:r>
              <a:rPr lang="en-US" sz="42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addresses traditional IT challenges, but what is it?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64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</a:t>
            </a:r>
            <a:r>
              <a:rPr lang="en-US" sz="2800" dirty="0" smtClean="0"/>
              <a:t>methodology </a:t>
            </a:r>
            <a:r>
              <a:rPr lang="en-US" sz="2800" dirty="0" smtClean="0"/>
              <a:t>combining </a:t>
            </a:r>
            <a:r>
              <a:rPr lang="en-US" sz="2800" dirty="0" smtClean="0"/>
              <a:t>multiple practices within </a:t>
            </a:r>
            <a:r>
              <a:rPr lang="en-US" sz="2800" dirty="0" smtClean="0"/>
              <a:t>the IT organization.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721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60" t="15989" r="-2360" b="-15989"/>
          <a:stretch/>
        </p:blipFill>
        <p:spPr>
          <a:xfrm>
            <a:off x="813213" y="2694626"/>
            <a:ext cx="7620000" cy="459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7183" y="1720026"/>
            <a:ext cx="6447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cultural shift representing the natural evolution of the IT organization.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9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32" y="1253851"/>
            <a:ext cx="8034800" cy="5604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-73562" y="1691308"/>
            <a:ext cx="2898750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technology shift.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4955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965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collaborative effort to improve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5358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DevOps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2016 State of </a:t>
            </a:r>
            <a:r>
              <a:rPr lang="en-US" dirty="0" err="1" smtClean="0"/>
              <a:t>DevOps</a:t>
            </a:r>
            <a:r>
              <a:rPr lang="en-US" dirty="0" smtClean="0"/>
              <a:t> Report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puppet.com</a:t>
            </a:r>
            <a:r>
              <a:rPr lang="en-US" dirty="0"/>
              <a:t>/resources/white-paper/2016-state-of-devops-report</a:t>
            </a:r>
            <a:endParaRPr lang="en-US" dirty="0" smtClean="0"/>
          </a:p>
          <a:p>
            <a:pPr lvl="1"/>
            <a:r>
              <a:rPr lang="en-US" dirty="0" smtClean="0"/>
              <a:t>Survey of over 25,000 technology professionals over 5 years</a:t>
            </a:r>
          </a:p>
          <a:p>
            <a:pPr lvl="1"/>
            <a:r>
              <a:rPr lang="en-US" dirty="0" smtClean="0"/>
              <a:t>Categorized IT organizations as High, Medium or Low performers</a:t>
            </a:r>
          </a:p>
          <a:p>
            <a:pPr lvl="2"/>
            <a:r>
              <a:rPr lang="en-US" dirty="0" smtClean="0"/>
              <a:t>High = Multiple code deployments per day and lead times for changes less than one hour</a:t>
            </a:r>
          </a:p>
          <a:p>
            <a:pPr lvl="2"/>
            <a:r>
              <a:rPr lang="en-US" dirty="0" smtClean="0"/>
              <a:t>Low = A code deployment every 1-to-6 months and at least a month lead times for changes.</a:t>
            </a:r>
          </a:p>
        </p:txBody>
      </p:sp>
    </p:spTree>
    <p:extLst>
      <p:ext uri="{BB962C8B-B14F-4D97-AF65-F5344CB8AC3E}">
        <p14:creationId xmlns:p14="http://schemas.microsoft.com/office/powerpoint/2010/main" val="364936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17236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2016 State of </a:t>
            </a:r>
            <a:r>
              <a:rPr lang="en-US" sz="1200" dirty="0" err="1" smtClean="0"/>
              <a:t>DevOps</a:t>
            </a:r>
            <a:r>
              <a:rPr lang="en-US" sz="1200" dirty="0" smtClean="0"/>
              <a:t> Report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8423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2016 State of </a:t>
            </a:r>
            <a:r>
              <a:rPr lang="en-US" sz="1200" dirty="0" err="1" smtClean="0"/>
              <a:t>DevOps</a:t>
            </a:r>
            <a:r>
              <a:rPr lang="en-US" sz="1200" dirty="0" smtClean="0"/>
              <a:t> Report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8737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3 </a:t>
            </a:r>
            <a:r>
              <a:rPr lang="en-US" sz="4200" b="1" i="1" dirty="0">
                <a:solidFill>
                  <a:schemeClr val="bg1"/>
                </a:solidFill>
                <a:latin typeface="+mn-lt"/>
              </a:rPr>
              <a:t>p</a:t>
            </a:r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illars of DevOps</a:t>
            </a:r>
            <a:endParaRPr lang="en-US" sz="42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Culture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Automation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Measurement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DevOps</a:t>
            </a:r>
            <a:r>
              <a:rPr lang="en-US" dirty="0" smtClean="0"/>
              <a:t> Misconceptions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You have to hire </a:t>
            </a:r>
            <a:r>
              <a:rPr lang="en-US" dirty="0" err="1" smtClean="0"/>
              <a:t>DevOps</a:t>
            </a:r>
            <a:r>
              <a:rPr lang="en-US" dirty="0" smtClean="0"/>
              <a:t> people to implement </a:t>
            </a:r>
            <a:r>
              <a:rPr lang="en-US" dirty="0" err="1" smtClean="0"/>
              <a:t>DevOps</a:t>
            </a:r>
            <a:r>
              <a:rPr lang="en-US" dirty="0" smtClean="0"/>
              <a:t> processes.</a:t>
            </a:r>
          </a:p>
          <a:p>
            <a:pPr lvl="1"/>
            <a:r>
              <a:rPr lang="en-US" dirty="0" smtClean="0"/>
              <a:t>No, everyone participates.</a:t>
            </a:r>
          </a:p>
          <a:p>
            <a:endParaRPr lang="en-US" dirty="0" smtClean="0"/>
          </a:p>
          <a:p>
            <a:r>
              <a:rPr lang="en-US" dirty="0" err="1" smtClean="0"/>
              <a:t>DevOps</a:t>
            </a:r>
            <a:r>
              <a:rPr lang="en-US" dirty="0" smtClean="0"/>
              <a:t> is just automation.</a:t>
            </a:r>
          </a:p>
          <a:p>
            <a:pPr lvl="1"/>
            <a:r>
              <a:rPr lang="en-US" dirty="0" smtClean="0"/>
              <a:t>Untrue, like saying Agile is just iterations.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Buying </a:t>
            </a:r>
            <a:r>
              <a:rPr lang="en-US" dirty="0" err="1" smtClean="0"/>
              <a:t>DevOps</a:t>
            </a:r>
            <a:r>
              <a:rPr lang="en-US" dirty="0" smtClean="0"/>
              <a:t> tools makes you a </a:t>
            </a:r>
            <a:r>
              <a:rPr lang="en-US" dirty="0" err="1" smtClean="0"/>
              <a:t>DevOps</a:t>
            </a:r>
            <a:r>
              <a:rPr lang="en-US" dirty="0" smtClean="0"/>
              <a:t> shop.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ooling is the easy part. Everything else is hard.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101</a:t>
            </a:r>
          </a:p>
          <a:p>
            <a:r>
              <a:rPr lang="en-US" dirty="0" smtClean="0"/>
              <a:t>Basic Lean </a:t>
            </a:r>
            <a:r>
              <a:rPr lang="en-US" dirty="0" smtClean="0"/>
              <a:t>theory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Culture</a:t>
            </a:r>
            <a:endParaRPr lang="en-US" dirty="0" smtClean="0"/>
          </a:p>
          <a:p>
            <a:r>
              <a:rPr lang="en-US" dirty="0" smtClean="0"/>
              <a:t>Design For Operations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Continuous Integration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DevOps</a:t>
            </a:r>
            <a:r>
              <a:rPr lang="en-US" dirty="0" smtClean="0">
                <a:solidFill>
                  <a:srgbClr val="FFFFFF"/>
                </a:solidFill>
              </a:rPr>
              <a:t> Culture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Teams are multi-disciplined and focused on service delivery (the greater good)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Transparent</a:t>
            </a:r>
          </a:p>
          <a:p>
            <a:pPr lvl="1"/>
            <a:r>
              <a:rPr lang="en-US" dirty="0" smtClean="0"/>
              <a:t>People share information with one another</a:t>
            </a:r>
          </a:p>
          <a:p>
            <a:pPr lvl="1"/>
            <a:r>
              <a:rPr lang="en-US" dirty="0" smtClean="0"/>
              <a:t>Blame-less environment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Change oriented</a:t>
            </a:r>
          </a:p>
          <a:p>
            <a:pPr lvl="1"/>
            <a:r>
              <a:rPr lang="en-US" dirty="0" smtClean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 smtClean="0"/>
              <a:t>Developing a </a:t>
            </a:r>
            <a:r>
              <a:rPr lang="en-US" i="1" dirty="0" err="1" smtClean="0"/>
              <a:t>DevOps</a:t>
            </a:r>
            <a:r>
              <a:rPr lang="en-US" i="1" dirty="0" smtClean="0"/>
              <a:t> culture is the hard part!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my organization have a </a:t>
            </a:r>
            <a:r>
              <a:rPr lang="en-US" dirty="0" err="1" smtClean="0"/>
              <a:t>DevOps</a:t>
            </a:r>
            <a:r>
              <a:rPr lang="en-US" dirty="0" smtClean="0"/>
              <a:t> culture?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 our developers and operations people sit near one another and go to lunch together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Do they report up to the same person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Do operations people attend </a:t>
            </a:r>
            <a:r>
              <a:rPr lang="en-US" dirty="0" smtClean="0"/>
              <a:t>app development </a:t>
            </a:r>
            <a:r>
              <a:rPr lang="en-US" dirty="0" smtClean="0"/>
              <a:t>planning meetings and vice-versa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Do developers ever write automation scripts and operations people work on improving testing?</a:t>
            </a:r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Aside: </a:t>
            </a:r>
            <a:r>
              <a:rPr lang="en-US" dirty="0" err="1" smtClean="0"/>
              <a:t>DevOps</a:t>
            </a:r>
            <a:r>
              <a:rPr lang="en-US" dirty="0" smtClean="0"/>
              <a:t> Culture &amp; 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is heavily influenced by Lean practices</a:t>
            </a:r>
          </a:p>
          <a:p>
            <a:r>
              <a:rPr lang="en-US" dirty="0" smtClean="0"/>
              <a:t>Lean is a very common methodology in manufacturing</a:t>
            </a:r>
          </a:p>
          <a:p>
            <a:pPr lvl="1"/>
            <a:r>
              <a:rPr lang="en-US" dirty="0" smtClean="0"/>
              <a:t>Commonly implemented as Six Sigma practices</a:t>
            </a:r>
          </a:p>
          <a:p>
            <a:pPr lvl="1"/>
            <a:r>
              <a:rPr lang="en-US" dirty="0" smtClean="0"/>
              <a:t>Goals:</a:t>
            </a:r>
          </a:p>
          <a:p>
            <a:pPr lvl="2"/>
            <a:r>
              <a:rPr lang="en-US" dirty="0" smtClean="0"/>
              <a:t>Eliminate waste</a:t>
            </a:r>
          </a:p>
          <a:p>
            <a:pPr lvl="2"/>
            <a:r>
              <a:rPr lang="en-US" dirty="0" smtClean="0"/>
              <a:t>Improve product quality</a:t>
            </a:r>
          </a:p>
          <a:p>
            <a:pPr lvl="2"/>
            <a:r>
              <a:rPr lang="en-US" dirty="0" smtClean="0"/>
              <a:t>Respect for people</a:t>
            </a:r>
          </a:p>
          <a:p>
            <a:pPr lvl="2"/>
            <a:r>
              <a:rPr lang="en-US" dirty="0" smtClean="0"/>
              <a:t>Continuous improvement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Theory applied to product and software development by Don </a:t>
            </a:r>
            <a:r>
              <a:rPr lang="en-US" dirty="0" err="1" smtClean="0"/>
              <a:t>Reinertsen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Lean is focused on value throughput using short cycle times versus keeping people busy.</a:t>
            </a:r>
          </a:p>
          <a:p>
            <a:endParaRPr lang="en-US" dirty="0" smtClean="0"/>
          </a:p>
          <a:p>
            <a:r>
              <a:rPr lang="en-US" dirty="0" smtClean="0"/>
              <a:t>Development is a stochastic system </a:t>
            </a:r>
            <a:r>
              <a:rPr lang="en-US" dirty="0" smtClean="0"/>
              <a:t>with queues (</a:t>
            </a:r>
            <a:r>
              <a:rPr lang="en-US" dirty="0" smtClean="0"/>
              <a:t>non-linear and non-deterministic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Behavior of this type of system defies our instincts</a:t>
            </a:r>
          </a:p>
          <a:p>
            <a:pPr lvl="1"/>
            <a:r>
              <a:rPr lang="en-US" dirty="0" smtClean="0"/>
              <a:t>Large batch sizes increase cycle time</a:t>
            </a:r>
          </a:p>
          <a:p>
            <a:pPr lvl="2"/>
            <a:r>
              <a:rPr lang="en-US" dirty="0" smtClean="0"/>
              <a:t>Take longer to process leading to variability and more queues</a:t>
            </a:r>
          </a:p>
          <a:p>
            <a:pPr lvl="1"/>
            <a:r>
              <a:rPr lang="en-US" dirty="0" smtClean="0"/>
              <a:t>Increasing worker utilization makes it worse!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Little’s Law: Maximize throughput by minimizing Work In Progress (WIP) using small batch sizes.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Build a service, not software.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Developer-land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Operations-land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Team Focus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Developers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Operations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323110" y="5355469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Participation Rate</a:t>
            </a:r>
            <a:endParaRPr lang="en-US" sz="1400" dirty="0"/>
          </a:p>
        </p:txBody>
      </p:sp>
      <p:sp>
        <p:nvSpPr>
          <p:cNvPr id="16" name="Up Arrow 15"/>
          <p:cNvSpPr/>
          <p:nvPr/>
        </p:nvSpPr>
        <p:spPr>
          <a:xfrm>
            <a:off x="323979" y="439676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Developers more focused on </a:t>
            </a:r>
            <a:r>
              <a:rPr lang="en-US" u="sng" dirty="0" smtClean="0"/>
              <a:t>earlier</a:t>
            </a:r>
            <a:r>
              <a:rPr lang="en-US" dirty="0" smtClean="0"/>
              <a:t> phases of lifecycle.</a:t>
            </a:r>
          </a:p>
          <a:p>
            <a:r>
              <a:rPr lang="en-US" dirty="0" smtClean="0"/>
              <a:t>Operations more focused on </a:t>
            </a:r>
            <a:r>
              <a:rPr lang="en-US" u="sng" dirty="0" smtClean="0"/>
              <a:t>later</a:t>
            </a:r>
            <a:r>
              <a:rPr lang="en-US" dirty="0" smtClean="0"/>
              <a:t> phases of lifecycle.</a:t>
            </a:r>
          </a:p>
          <a:p>
            <a:r>
              <a:rPr lang="en-US" b="1" dirty="0" smtClean="0"/>
              <a:t>Both</a:t>
            </a:r>
            <a:r>
              <a:rPr lang="en-US" dirty="0" smtClean="0"/>
              <a:t> are accountable for service delivery and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Problem: Software designs oftentimes don’t account for deployment, management, and support </a:t>
            </a:r>
            <a:r>
              <a:rPr lang="en-US" dirty="0" smtClean="0"/>
              <a:t>phases.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Non-functional requirements:</a:t>
            </a:r>
          </a:p>
          <a:p>
            <a:pPr lvl="1"/>
            <a:r>
              <a:rPr lang="en-US" dirty="0" smtClean="0"/>
              <a:t>How will we scale this feature?</a:t>
            </a:r>
          </a:p>
          <a:p>
            <a:pPr lvl="1"/>
            <a:r>
              <a:rPr lang="en-US" dirty="0" smtClean="0"/>
              <a:t>How will we provide high availability?</a:t>
            </a:r>
          </a:p>
          <a:p>
            <a:pPr lvl="1"/>
            <a:r>
              <a:rPr lang="en-US" dirty="0" smtClean="0"/>
              <a:t>How will our customer service team support this?</a:t>
            </a:r>
          </a:p>
          <a:p>
            <a:pPr lvl="1"/>
            <a:endParaRPr lang="en-US" dirty="0" smtClean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</a:t>
            </a:r>
            <a:r>
              <a:rPr lang="en-US" dirty="0" smtClean="0"/>
              <a:t>discussions.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Operations ensures non-functional requirements are part of the software design</a:t>
            </a:r>
          </a:p>
          <a:p>
            <a:pPr lvl="1"/>
            <a:r>
              <a:rPr lang="en-US" dirty="0"/>
              <a:t>Availability, Scalability, Upgradeability, Supportability, Testability,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Operational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Developers participate in service delivery and support</a:t>
            </a:r>
          </a:p>
          <a:p>
            <a:pPr lvl="1"/>
            <a:r>
              <a:rPr lang="en-US" dirty="0" smtClean="0"/>
              <a:t>Builds accountability: “Eat your own dog food”.</a:t>
            </a:r>
          </a:p>
          <a:p>
            <a:pPr lvl="1"/>
            <a:r>
              <a:rPr lang="en-US" dirty="0" smtClean="0"/>
              <a:t>Developers are part of the on-call support team.</a:t>
            </a:r>
          </a:p>
          <a:p>
            <a:pPr lvl="1"/>
            <a:endParaRPr lang="en-US" dirty="0" smtClean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logs</a:t>
            </a:r>
          </a:p>
          <a:p>
            <a:pPr lvl="1"/>
            <a:r>
              <a:rPr lang="en-US" dirty="0"/>
              <a:t>Full access to metrics</a:t>
            </a:r>
          </a:p>
          <a:p>
            <a:pPr lvl="1"/>
            <a:r>
              <a:rPr lang="en-US" dirty="0"/>
              <a:t>Ability to remediate issues by pushing out corrective updates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DevOps</a:t>
            </a:r>
            <a:r>
              <a:rPr lang="en-US" dirty="0"/>
              <a:t> is a </a:t>
            </a:r>
            <a:r>
              <a:rPr lang="en-US" b="1" dirty="0"/>
              <a:t>culture</a:t>
            </a:r>
            <a:r>
              <a:rPr lang="en-US" dirty="0"/>
              <a:t>, movement or practice that emphasizes the </a:t>
            </a:r>
            <a:r>
              <a:rPr lang="en-US" b="1" dirty="0" smtClean="0"/>
              <a:t>collaboration</a:t>
            </a:r>
            <a:r>
              <a:rPr lang="en-US" dirty="0" smtClean="0"/>
              <a:t> and </a:t>
            </a:r>
            <a:r>
              <a:rPr lang="en-US" dirty="0"/>
              <a:t>communication of both software developers and other IT professionals while </a:t>
            </a:r>
            <a:r>
              <a:rPr lang="en-US" b="1" dirty="0"/>
              <a:t>automating</a:t>
            </a:r>
            <a:r>
              <a:rPr lang="en-US" dirty="0"/>
              <a:t> the process of </a:t>
            </a:r>
            <a:r>
              <a:rPr lang="en-US" b="1" dirty="0"/>
              <a:t>software delivery </a:t>
            </a:r>
            <a:r>
              <a:rPr lang="en-US" dirty="0"/>
              <a:t>and </a:t>
            </a:r>
            <a:r>
              <a:rPr lang="en-US" b="1" dirty="0"/>
              <a:t>infrastructure changes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smtClean="0"/>
              <a:t>-- </a:t>
            </a:r>
            <a:r>
              <a:rPr lang="en-US" sz="2400" i="1" dirty="0" smtClean="0"/>
              <a:t>Wikipedia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5499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DevOps</a:t>
            </a:r>
            <a:r>
              <a:rPr lang="en-US" dirty="0" smtClean="0"/>
              <a:t> organizations, staff are empowered to improve quality.</a:t>
            </a:r>
          </a:p>
          <a:p>
            <a:pPr lvl="1"/>
            <a:r>
              <a:rPr lang="en-US" dirty="0" smtClean="0"/>
              <a:t>Lean principle: anyone can stop the production line at any time.</a:t>
            </a:r>
          </a:p>
          <a:p>
            <a:pPr lvl="2"/>
            <a:r>
              <a:rPr lang="en-US" dirty="0" smtClean="0"/>
              <a:t>Everyone works together to solve the quality problem.</a:t>
            </a:r>
          </a:p>
          <a:p>
            <a:pPr lvl="2"/>
            <a:r>
              <a:rPr lang="en-US" dirty="0" smtClean="0"/>
              <a:t>Management accepts the blame, not the worker.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Service issues are addressed at postmortem meetings</a:t>
            </a:r>
          </a:p>
          <a:p>
            <a:pPr lvl="1"/>
            <a:r>
              <a:rPr lang="en-US" dirty="0" smtClean="0"/>
              <a:t>Scheduled no later than 48 hours after incidents</a:t>
            </a:r>
          </a:p>
          <a:p>
            <a:pPr lvl="1"/>
            <a:r>
              <a:rPr lang="en-US" dirty="0" smtClean="0"/>
              <a:t>Focus on determining root cause, not assigning blame</a:t>
            </a:r>
          </a:p>
          <a:p>
            <a:pPr lvl="1"/>
            <a:r>
              <a:rPr lang="en-US" dirty="0" smtClean="0"/>
              <a:t>Corrective action given the 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transparent, blameless environment is a safer environment for employees.</a:t>
            </a:r>
          </a:p>
          <a:p>
            <a:pPr lvl="1"/>
            <a:r>
              <a:rPr lang="en-US" dirty="0" smtClean="0"/>
              <a:t>More willing to participate in discussions and raise awareness of potential problems.</a:t>
            </a:r>
          </a:p>
          <a:p>
            <a:pPr lvl="1"/>
            <a:r>
              <a:rPr lang="en-US" dirty="0" smtClean="0"/>
              <a:t>Employees won’t hide mistakes.</a:t>
            </a:r>
          </a:p>
          <a:p>
            <a:pPr lvl="1"/>
            <a:r>
              <a:rPr lang="en-US" dirty="0" smtClean="0"/>
              <a:t>More willing to experiment and test ways to improve the service.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Survey statistics show that employees are happier in this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6600"/>
            <a:ext cx="9144000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10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cultures recognize that change is inevitable, so they embrace it.</a:t>
            </a:r>
          </a:p>
          <a:p>
            <a:endParaRPr lang="en-US" dirty="0" smtClean="0"/>
          </a:p>
          <a:p>
            <a:r>
              <a:rPr lang="en-US" dirty="0"/>
              <a:t>Lean: Smaller batch sizes -&gt; increasing rate of change </a:t>
            </a:r>
          </a:p>
          <a:p>
            <a:endParaRPr lang="en-US" dirty="0" smtClean="0"/>
          </a:p>
          <a:p>
            <a:r>
              <a:rPr lang="en-US" dirty="0" smtClean="0"/>
              <a:t>The more we change, the better we get at it.</a:t>
            </a:r>
          </a:p>
          <a:p>
            <a:pPr lvl="1"/>
            <a:r>
              <a:rPr lang="en-US" dirty="0" smtClean="0"/>
              <a:t>Sports teams can’t get together every 3 months and expect to win a championship. They have to practice.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 to change often</a:t>
            </a:r>
          </a:p>
          <a:p>
            <a:pPr lvl="1"/>
            <a:r>
              <a:rPr lang="en-US" dirty="0" smtClean="0"/>
              <a:t>Monthly -&gt; Weekly -&gt; Daily -&gt; Hourly</a:t>
            </a:r>
            <a:endParaRPr lang="en-US" dirty="0"/>
          </a:p>
          <a:p>
            <a:pPr lvl="1"/>
            <a:r>
              <a:rPr lang="en-US" dirty="0" smtClean="0"/>
              <a:t>Should be able to push most changes at any time of day without impacting </a:t>
            </a:r>
            <a:r>
              <a:rPr lang="en-US" dirty="0" smtClean="0"/>
              <a:t>services</a:t>
            </a:r>
          </a:p>
          <a:p>
            <a:pPr lvl="2"/>
            <a:r>
              <a:rPr lang="en-US" dirty="0" smtClean="0"/>
              <a:t>Amazon &amp; Netflix deploy thousands of times a day.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But some changes can’t happen in the middle of the day like database schema changes, right?</a:t>
            </a:r>
          </a:p>
          <a:p>
            <a:pPr lvl="1"/>
            <a:r>
              <a:rPr lang="en-US" dirty="0" smtClean="0"/>
              <a:t>Most database changes do not require a service maintenance window if designed and sequenced carefully.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Change process may require multiple software updates to transform the schema from one version to another.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is hard for traditional organizations because their lead time is too long.</a:t>
            </a:r>
          </a:p>
          <a:p>
            <a:pPr lvl="2"/>
            <a:r>
              <a:rPr lang="en-US" dirty="0" smtClean="0"/>
              <a:t>It’s easier to just disrupt the service and push in the change.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Flag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6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mantra: Automate</a:t>
            </a:r>
            <a:r>
              <a:rPr lang="en-US" sz="1800" dirty="0" smtClean="0"/>
              <a:t> (almost) </a:t>
            </a:r>
            <a:r>
              <a:rPr lang="en-US" dirty="0" smtClean="0"/>
              <a:t>everything.</a:t>
            </a:r>
          </a:p>
          <a:p>
            <a:pPr lvl="1"/>
            <a:r>
              <a:rPr lang="en-US" dirty="0" smtClean="0"/>
              <a:t>Humans are brittle</a:t>
            </a:r>
          </a:p>
          <a:p>
            <a:pPr lvl="1"/>
            <a:r>
              <a:rPr lang="en-US" dirty="0" smtClean="0"/>
              <a:t>Best way to reduce cycle time and improve quality</a:t>
            </a:r>
          </a:p>
          <a:p>
            <a:pPr lvl="1"/>
            <a:r>
              <a:rPr lang="en-US" dirty="0" smtClean="0"/>
              <a:t>Most cost effective way to scale work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automate first?</a:t>
            </a:r>
          </a:p>
          <a:p>
            <a:pPr lvl="1"/>
            <a:r>
              <a:rPr lang="en-US" dirty="0"/>
              <a:t>Theory of Constraints (</a:t>
            </a:r>
            <a:r>
              <a:rPr lang="en-US" dirty="0" err="1"/>
              <a:t>Eliyahu</a:t>
            </a:r>
            <a:r>
              <a:rPr lang="en-US" dirty="0"/>
              <a:t> </a:t>
            </a:r>
            <a:r>
              <a:rPr lang="en-US" dirty="0" err="1"/>
              <a:t>Goldratt</a:t>
            </a:r>
            <a:r>
              <a:rPr lang="en-US" dirty="0"/>
              <a:t>):</a:t>
            </a:r>
          </a:p>
          <a:p>
            <a:pPr lvl="2"/>
            <a:r>
              <a:rPr lang="en-US" dirty="0"/>
              <a:t>Think of your process as a chain of links</a:t>
            </a:r>
          </a:p>
          <a:p>
            <a:pPr lvl="2"/>
            <a:r>
              <a:rPr lang="en-US" dirty="0"/>
              <a:t>Improving strong links doesn’t strengthen the chain</a:t>
            </a:r>
          </a:p>
          <a:p>
            <a:pPr lvl="2"/>
            <a:r>
              <a:rPr lang="en-US" dirty="0"/>
              <a:t>Improve the weakest link first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Example: If it requires 40 </a:t>
            </a:r>
            <a:r>
              <a:rPr lang="en-US" b="1" dirty="0" smtClean="0"/>
              <a:t>hours</a:t>
            </a:r>
            <a:r>
              <a:rPr lang="en-US" dirty="0" smtClean="0"/>
              <a:t> of effort to test a release and 10 </a:t>
            </a:r>
            <a:r>
              <a:rPr lang="en-US" b="1" dirty="0" smtClean="0"/>
              <a:t>minutes</a:t>
            </a:r>
            <a:r>
              <a:rPr lang="en-US" dirty="0" smtClean="0"/>
              <a:t> to deploy it, then the testing process is a constraint on improving cycle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7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DevOps</a:t>
            </a:r>
            <a:r>
              <a:rPr lang="en-US" dirty="0" smtClean="0"/>
              <a:t> really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Operations staff have been automating system configurations for decades</a:t>
            </a:r>
          </a:p>
          <a:p>
            <a:pPr lvl="1"/>
            <a:r>
              <a:rPr lang="en-US" dirty="0" smtClean="0"/>
              <a:t>Shell scripts</a:t>
            </a:r>
          </a:p>
          <a:p>
            <a:pPr lvl="1"/>
            <a:r>
              <a:rPr lang="en-US" dirty="0" smtClean="0"/>
              <a:t>PXE boots</a:t>
            </a:r>
          </a:p>
          <a:p>
            <a:pPr lvl="1"/>
            <a:r>
              <a:rPr lang="en-US" dirty="0" err="1" smtClean="0"/>
              <a:t>VMWare</a:t>
            </a:r>
            <a:r>
              <a:rPr lang="en-US" dirty="0" smtClean="0"/>
              <a:t> templates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Developers have also been automating software releases </a:t>
            </a:r>
          </a:p>
          <a:p>
            <a:pPr lvl="1"/>
            <a:r>
              <a:rPr lang="en-US" dirty="0" smtClean="0"/>
              <a:t>Make, Ant, CVS</a:t>
            </a:r>
            <a:r>
              <a:rPr lang="is-IS" dirty="0" smtClean="0"/>
              <a:t>…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Despite these efforts,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08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treats software development and running a service like a manufacturing assembly line.</a:t>
            </a:r>
          </a:p>
          <a:p>
            <a:pPr lvl="1"/>
            <a:r>
              <a:rPr lang="en-US" dirty="0" smtClean="0"/>
              <a:t>Design the product</a:t>
            </a:r>
          </a:p>
          <a:p>
            <a:pPr lvl="1"/>
            <a:r>
              <a:rPr lang="en-US" dirty="0" smtClean="0"/>
              <a:t>Assemble it</a:t>
            </a:r>
          </a:p>
          <a:p>
            <a:pPr lvl="1"/>
            <a:r>
              <a:rPr lang="en-US" dirty="0" smtClean="0"/>
              <a:t>Test it</a:t>
            </a:r>
          </a:p>
          <a:p>
            <a:pPr lvl="1"/>
            <a:r>
              <a:rPr lang="en-US" dirty="0" smtClean="0"/>
              <a:t>Package it for deployment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Work moves through the company, queuing up at various stations.</a:t>
            </a:r>
          </a:p>
          <a:p>
            <a:pPr lvl="1"/>
            <a:r>
              <a:rPr lang="en-US" dirty="0" smtClean="0"/>
              <a:t>For example: product backlog and QA tests are very visible sorts of queues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err="1" smtClean="0"/>
              <a:t>Kanban</a:t>
            </a:r>
            <a:r>
              <a:rPr lang="en-US" sz="2400" dirty="0" smtClean="0"/>
              <a:t> board showing queues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Again, </a:t>
            </a:r>
            <a:r>
              <a:rPr lang="en-US" dirty="0" err="1" smtClean="0"/>
              <a:t>DevOps</a:t>
            </a:r>
            <a:r>
              <a:rPr lang="en-US" dirty="0" smtClean="0"/>
              <a:t> adopts lessons from Lean</a:t>
            </a:r>
          </a:p>
          <a:p>
            <a:pPr lvl="1"/>
            <a:r>
              <a:rPr lang="en-US" dirty="0" smtClean="0"/>
              <a:t>W. Edwards Deming: “Cease dependence on inspection to achieve quality. Build quality into the product.”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companies build software and then invest significant effort testing (inspecting) it later.</a:t>
            </a:r>
          </a:p>
          <a:p>
            <a:pPr lvl="2"/>
            <a:r>
              <a:rPr lang="en-US" dirty="0" smtClean="0"/>
              <a:t>Exploratory testing</a:t>
            </a:r>
          </a:p>
          <a:p>
            <a:pPr lvl="2"/>
            <a:r>
              <a:rPr lang="en-US" dirty="0" smtClean="0"/>
              <a:t>End-to-end testing</a:t>
            </a:r>
          </a:p>
          <a:p>
            <a:pPr lvl="2"/>
            <a:r>
              <a:rPr lang="en-US" dirty="0" smtClean="0"/>
              <a:t>User Acceptance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Anti-Pattern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31" y="1417638"/>
            <a:ext cx="4371754" cy="539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07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adopts a “Shift Left” Lean alignment in order to resolve quality issues earlier in the process.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5962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Why does shifting left improve quality and reduce costs in software development?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Defects are discovered earlier.</a:t>
            </a:r>
          </a:p>
          <a:p>
            <a:pPr lvl="1"/>
            <a:r>
              <a:rPr lang="en-US" dirty="0" smtClean="0"/>
              <a:t>It’s easier to automate testing (bake quality into the product).</a:t>
            </a:r>
          </a:p>
          <a:p>
            <a:pPr lvl="1"/>
            <a:r>
              <a:rPr lang="en-US" dirty="0" smtClean="0"/>
              <a:t>It’s much easier for a developer to fix a defect found during unit testing than in deployment.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65" y="4127165"/>
            <a:ext cx="5486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Testing 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22" y="1355730"/>
            <a:ext cx="6759072" cy="550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15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 smtClean="0"/>
              <a:t>Originated as part of Extreme Programming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Your software is broken until somebody proves it works.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Traditionally, developers would merge code changes once a day and do a nightly build.</a:t>
            </a:r>
          </a:p>
          <a:p>
            <a:pPr lvl="2"/>
            <a:r>
              <a:rPr lang="en-US" dirty="0" smtClean="0"/>
              <a:t>Don’t break the build!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Developers would work on separate long-running code branches and face “merge hell”.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deliver faster software changes with fewer bugs (which are caught earlier)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47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Developers check-in code at least once a day</a:t>
            </a:r>
          </a:p>
          <a:p>
            <a:endParaRPr lang="en-US" dirty="0" smtClean="0"/>
          </a:p>
          <a:p>
            <a:r>
              <a:rPr lang="en-US" dirty="0" smtClean="0"/>
              <a:t>Code is built at every check-in</a:t>
            </a:r>
          </a:p>
          <a:p>
            <a:endParaRPr lang="en-US" dirty="0" smtClean="0"/>
          </a:p>
          <a:p>
            <a:r>
              <a:rPr lang="en-US" dirty="0" smtClean="0"/>
              <a:t>Code is unit tested at every check-in</a:t>
            </a:r>
          </a:p>
          <a:p>
            <a:endParaRPr lang="en-US" dirty="0" smtClean="0"/>
          </a:p>
          <a:p>
            <a:r>
              <a:rPr lang="en-US" dirty="0" smtClean="0"/>
              <a:t>Everyone can view the build and test reports (transparency)</a:t>
            </a:r>
          </a:p>
          <a:p>
            <a:endParaRPr lang="en-US" dirty="0" smtClean="0"/>
          </a:p>
          <a:p>
            <a:r>
              <a:rPr lang="en-US" dirty="0" smtClean="0"/>
              <a:t>Developers get fast feedback from build</a:t>
            </a:r>
          </a:p>
          <a:p>
            <a:endParaRPr lang="en-US" dirty="0" smtClean="0"/>
          </a:p>
          <a:p>
            <a:r>
              <a:rPr lang="en-US" dirty="0" smtClean="0"/>
              <a:t>Deliverables are stored in an artifact repository and deployed to a test environment after a successful build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pipeline is an automated process for getting software from version control into the hands of your users.</a:t>
            </a:r>
          </a:p>
          <a:p>
            <a:pPr lvl="1"/>
            <a:r>
              <a:rPr lang="en-US" dirty="0" smtClean="0"/>
              <a:t>It’s automated Continuous Integration.</a:t>
            </a:r>
          </a:p>
          <a:p>
            <a:endParaRPr lang="en-US" dirty="0" smtClean="0"/>
          </a:p>
          <a:p>
            <a:r>
              <a:rPr lang="en-US" dirty="0" smtClean="0"/>
              <a:t>Key benefits to this pattern:</a:t>
            </a:r>
          </a:p>
          <a:p>
            <a:pPr lvl="1"/>
            <a:r>
              <a:rPr lang="en-US" dirty="0" smtClean="0"/>
              <a:t>Effectively prevents the deployment of code that has not been thoroughly tested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and release process becomes rapid, repeatable, and reliable.</a:t>
            </a:r>
          </a:p>
          <a:p>
            <a:pPr lvl="2"/>
            <a:r>
              <a:rPr lang="en-US" dirty="0" smtClean="0"/>
              <a:t>Releases become normal events and can occur much more frequently.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 </a:t>
            </a:r>
            <a:r>
              <a:rPr lang="en-US" sz="1200" i="1" dirty="0" smtClean="0"/>
              <a:t>Continuous Delivery</a:t>
            </a:r>
            <a:r>
              <a:rPr lang="en-US" sz="1200" dirty="0" smtClean="0"/>
              <a:t>, Humble &amp; Farley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6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6" y="1457509"/>
            <a:ext cx="8898203" cy="40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55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</a:t>
            </a:r>
            <a:r>
              <a:rPr lang="en-US" dirty="0" err="1" smtClean="0"/>
              <a:t>dev</a:t>
            </a:r>
            <a:r>
              <a:rPr lang="en-US" dirty="0" smtClean="0"/>
              <a:t> laptop and a public cloud service</a:t>
            </a:r>
          </a:p>
          <a:p>
            <a:pPr lvl="1"/>
            <a:r>
              <a:rPr lang="en-US" dirty="0" smtClean="0"/>
              <a:t>Store environment-specific configurations in separate files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41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Software is deployable throughout its lifecycle.</a:t>
            </a:r>
          </a:p>
          <a:p>
            <a:endParaRPr lang="en-US" dirty="0" smtClean="0"/>
          </a:p>
          <a:p>
            <a:r>
              <a:rPr lang="en-US" dirty="0" smtClean="0"/>
              <a:t>Team prioritizes keeping the software deployable over working on new features.</a:t>
            </a:r>
          </a:p>
          <a:p>
            <a:endParaRPr lang="en-US" dirty="0" smtClean="0"/>
          </a:p>
          <a:p>
            <a:r>
              <a:rPr lang="en-US" dirty="0" smtClean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Metrics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organizations ruthlessly collect data</a:t>
            </a:r>
          </a:p>
          <a:p>
            <a:pPr lvl="1"/>
            <a:r>
              <a:rPr lang="en-US" dirty="0" smtClean="0"/>
              <a:t>You never know when you’ll need it.</a:t>
            </a:r>
          </a:p>
          <a:p>
            <a:pPr lvl="1"/>
            <a:r>
              <a:rPr lang="en-US" dirty="0" smtClean="0"/>
              <a:t>Collect data from diverse resources and store in a central repository.</a:t>
            </a:r>
          </a:p>
          <a:p>
            <a:pPr lvl="2"/>
            <a:r>
              <a:rPr lang="en-US" dirty="0" smtClean="0"/>
              <a:t>Time-series and unstructured data</a:t>
            </a:r>
          </a:p>
          <a:p>
            <a:pPr lvl="2"/>
            <a:r>
              <a:rPr lang="en-US" dirty="0" smtClean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Identify Key Performance Indicators (KPIs) that measure service quality</a:t>
            </a:r>
          </a:p>
          <a:p>
            <a:pPr lvl="1"/>
            <a:r>
              <a:rPr lang="en-US" dirty="0" smtClean="0"/>
              <a:t>Change error rate, Uptime, Response latency, Support calls, Revenue, etc.</a:t>
            </a:r>
          </a:p>
          <a:p>
            <a:pPr lvl="1"/>
            <a:r>
              <a:rPr lang="en-US" dirty="0" smtClean="0"/>
              <a:t>Work to refine those metrics and iteratively improve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Generate notifications to alert staff on service health issues</a:t>
            </a:r>
          </a:p>
          <a:p>
            <a:pPr lvl="1"/>
            <a:r>
              <a:rPr lang="en-US" dirty="0" smtClean="0"/>
              <a:t>Weed out non-actionable notifications (log but don’t email)</a:t>
            </a:r>
          </a:p>
          <a:p>
            <a:pPr lvl="1"/>
            <a:r>
              <a:rPr lang="en-US" dirty="0" smtClean="0"/>
              <a:t>Example: failing infrastructure is not actionable if the service is self-healing</a:t>
            </a:r>
          </a:p>
          <a:p>
            <a:pPr lvl="2"/>
            <a:r>
              <a:rPr lang="en-US" dirty="0" smtClean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&amp; Decision-making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Metrics drive decision-making in high performing </a:t>
            </a:r>
            <a:r>
              <a:rPr lang="en-US" dirty="0" err="1" smtClean="0"/>
              <a:t>DevOps</a:t>
            </a:r>
            <a:r>
              <a:rPr lang="en-US" dirty="0" smtClean="0"/>
              <a:t> organizations</a:t>
            </a:r>
          </a:p>
          <a:p>
            <a:pPr lvl="1"/>
            <a:r>
              <a:rPr lang="en-US" dirty="0" smtClean="0"/>
              <a:t>People perceive the world differently based on experiences and biases.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our technical solutions are educated guesses.</a:t>
            </a:r>
          </a:p>
          <a:p>
            <a:pPr lvl="2"/>
            <a:r>
              <a:rPr lang="en-US" dirty="0" smtClean="0"/>
              <a:t>Let’s add more memory to see if the problem goes away.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 metrics to support recommendations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ny recommendation not supported by data is considered a guess and is therefore risky.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22" y="733544"/>
            <a:ext cx="3158737" cy="2695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cannot change your organization into a </a:t>
            </a:r>
            <a:r>
              <a:rPr lang="en-US" dirty="0" err="1" smtClean="0"/>
              <a:t>DevOps</a:t>
            </a:r>
            <a:r>
              <a:rPr lang="en-US" dirty="0" smtClean="0"/>
              <a:t> unicorn overnight.</a:t>
            </a:r>
          </a:p>
          <a:p>
            <a:endParaRPr lang="en-US" dirty="0" smtClean="0"/>
          </a:p>
          <a:p>
            <a:r>
              <a:rPr lang="en-US" dirty="0" smtClean="0"/>
              <a:t>Culture is the hard part, tooling is easy.</a:t>
            </a:r>
          </a:p>
          <a:p>
            <a:endParaRPr lang="en-US" dirty="0" smtClean="0"/>
          </a:p>
          <a:p>
            <a:r>
              <a:rPr lang="en-US" dirty="0" smtClean="0"/>
              <a:t>Set realistic goals and try to improve your processes every week.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X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How Cloud Has Changed the Data Center Architect</a:t>
            </a:r>
          </a:p>
          <a:p>
            <a:r>
              <a:rPr lang="en-US" dirty="0" smtClean="0"/>
              <a:t>Read</a:t>
            </a:r>
            <a:r>
              <a:rPr lang="en-US" i="1" dirty="0" smtClean="0"/>
              <a:t> 6 Models Of The Modern Data Center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measures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success is </a:t>
            </a:r>
            <a:r>
              <a:rPr lang="en-US" dirty="0" smtClean="0"/>
              <a:t>measured by number of new features added to a release.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Operations success is measured by how long the service stays up.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118100" y="4016046"/>
            <a:ext cx="4025900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Traditionally, in IT we manage the risk of change by:</a:t>
            </a:r>
          </a:p>
          <a:p>
            <a:pPr lvl="1"/>
            <a:r>
              <a:rPr lang="en-US" dirty="0" smtClean="0"/>
              <a:t>Changing as infrequently as possible</a:t>
            </a:r>
          </a:p>
          <a:p>
            <a:pPr lvl="1"/>
            <a:r>
              <a:rPr lang="en-US" dirty="0" smtClean="0"/>
              <a:t>Investing significant time planning for change</a:t>
            </a:r>
          </a:p>
          <a:p>
            <a:pPr lvl="1"/>
            <a:r>
              <a:rPr lang="en-US" dirty="0" smtClean="0"/>
              <a:t>Changing at inconvenient times when staff and vendors are at their lowest performance levels</a:t>
            </a:r>
          </a:p>
          <a:p>
            <a:pPr lvl="1"/>
            <a:r>
              <a:rPr lang="en-US" dirty="0" smtClean="0"/>
              <a:t>Batching changes during a change window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715" y="1926475"/>
            <a:ext cx="3390900" cy="334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Slippery Slope of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59269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Change is risky.</a:t>
            </a:r>
          </a:p>
          <a:p>
            <a:endParaRPr lang="en-US" dirty="0"/>
          </a:p>
          <a:p>
            <a:r>
              <a:rPr lang="en-US" dirty="0" smtClean="0"/>
              <a:t>Because of this risk, we don’t change things often.</a:t>
            </a:r>
          </a:p>
          <a:p>
            <a:endParaRPr lang="en-US" dirty="0"/>
          </a:p>
          <a:p>
            <a:r>
              <a:rPr lang="en-US" dirty="0" smtClean="0"/>
              <a:t>But the longer we wait to make changes, the more things we have to change.</a:t>
            </a:r>
          </a:p>
          <a:p>
            <a:endParaRPr lang="en-US" dirty="0"/>
          </a:p>
          <a:p>
            <a:r>
              <a:rPr lang="en-US" dirty="0" smtClean="0"/>
              <a:t>The more things we have to change, the greater the risk.</a:t>
            </a:r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7924</TotalTime>
  <Words>2213</Words>
  <Application>Microsoft Macintosh PowerPoint</Application>
  <PresentationFormat>On-screen Show (4:3)</PresentationFormat>
  <Paragraphs>332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DevOps &amp; Cloud Infrastructure SEIS 665 Week 12</vt:lpstr>
      <vt:lpstr>Agenda</vt:lpstr>
      <vt:lpstr>DevOps Defined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of Change Management</vt:lpstr>
      <vt:lpstr>What’s DevOps</vt:lpstr>
      <vt:lpstr>What is DevOps?</vt:lpstr>
      <vt:lpstr>What is DevOps?</vt:lpstr>
      <vt:lpstr>What is DevOps?</vt:lpstr>
      <vt:lpstr>What is DevOps?</vt:lpstr>
      <vt:lpstr>Why does DevOps matter?</vt:lpstr>
      <vt:lpstr>PowerPoint Presentation</vt:lpstr>
      <vt:lpstr>PowerPoint Presentation</vt:lpstr>
      <vt:lpstr>3 pillars of DevOps</vt:lpstr>
      <vt:lpstr>Common DevOps Misconceptions</vt:lpstr>
      <vt:lpstr>DevOps Culture</vt:lpstr>
      <vt:lpstr>Cultural priorities</vt:lpstr>
      <vt:lpstr>Does my organization have a DevOps culture?</vt:lpstr>
      <vt:lpstr>An Aside: DevOps Culture &amp; Lean</vt:lpstr>
      <vt:lpstr>Lean Queuing Theory</vt:lpstr>
      <vt:lpstr>PowerPoint Presentation</vt:lpstr>
      <vt:lpstr>PowerPoint Presentation</vt:lpstr>
      <vt:lpstr>DevOps Team Focus</vt:lpstr>
      <vt:lpstr>Design For Operations</vt:lpstr>
      <vt:lpstr>Developer Operational Support</vt:lpstr>
      <vt:lpstr>Transparency</vt:lpstr>
      <vt:lpstr>Transparency</vt:lpstr>
      <vt:lpstr>PowerPoint Presentation</vt:lpstr>
      <vt:lpstr>Embrace Change</vt:lpstr>
      <vt:lpstr>Embrace Change</vt:lpstr>
      <vt:lpstr>Feature Flag Pattern</vt:lpstr>
      <vt:lpstr>Automation</vt:lpstr>
      <vt:lpstr>Automation</vt:lpstr>
      <vt:lpstr>Theory of Constraints</vt:lpstr>
      <vt:lpstr>Theory of Constraints</vt:lpstr>
      <vt:lpstr>Infrastructure as Code</vt:lpstr>
      <vt:lpstr>Software Assembly Line</vt:lpstr>
      <vt:lpstr>Software Assembly Line</vt:lpstr>
      <vt:lpstr>Software Assembly Line</vt:lpstr>
      <vt:lpstr>Testing Anti-Pattern</vt:lpstr>
      <vt:lpstr>Shift Left</vt:lpstr>
      <vt:lpstr>Shift Left</vt:lpstr>
      <vt:lpstr>DevOps Testing Pattern</vt:lpstr>
      <vt:lpstr>Continuous Integration</vt:lpstr>
      <vt:lpstr>Continuous Integration Practices</vt:lpstr>
      <vt:lpstr>DevOps Pipeline</vt:lpstr>
      <vt:lpstr>PowerPoint Presentation</vt:lpstr>
      <vt:lpstr>PowerPoint Presentation</vt:lpstr>
      <vt:lpstr>PowerPoint Presentation</vt:lpstr>
      <vt:lpstr>Deployment Pipeline Practices</vt:lpstr>
      <vt:lpstr>Continuous Delivery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Jason Baker</cp:lastModifiedBy>
  <cp:revision>96</cp:revision>
  <dcterms:created xsi:type="dcterms:W3CDTF">2016-04-01T03:52:31Z</dcterms:created>
  <dcterms:modified xsi:type="dcterms:W3CDTF">2016-08-08T22:37:12Z</dcterms:modified>
</cp:coreProperties>
</file>